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58" r:id="rId4"/>
    <p:sldId id="271" r:id="rId5"/>
    <p:sldId id="274" r:id="rId6"/>
    <p:sldId id="285" r:id="rId7"/>
    <p:sldId id="281" r:id="rId8"/>
    <p:sldId id="280" r:id="rId9"/>
    <p:sldId id="260" r:id="rId10"/>
    <p:sldId id="272" r:id="rId11"/>
    <p:sldId id="276" r:id="rId12"/>
    <p:sldId id="261" r:id="rId13"/>
    <p:sldId id="282" r:id="rId14"/>
    <p:sldId id="262" r:id="rId15"/>
    <p:sldId id="278" r:id="rId16"/>
    <p:sldId id="270" r:id="rId17"/>
    <p:sldId id="263" r:id="rId18"/>
    <p:sldId id="283" r:id="rId19"/>
    <p:sldId id="264" r:id="rId20"/>
    <p:sldId id="286" r:id="rId21"/>
    <p:sldId id="265" r:id="rId22"/>
    <p:sldId id="269" r:id="rId23"/>
    <p:sldId id="266" r:id="rId24"/>
    <p:sldId id="279" r:id="rId25"/>
    <p:sldId id="277" r:id="rId26"/>
    <p:sldId id="268" r:id="rId27"/>
    <p:sldId id="273"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77" d="100"/>
          <a:sy n="77" d="100"/>
        </p:scale>
        <p:origin x="-1176" y="-42"/>
      </p:cViewPr>
      <p:guideLst>
        <p:guide orient="horz" pos="2160"/>
        <p:guide pos="2880"/>
      </p:guideLst>
    </p:cSldViewPr>
  </p:slideViewPr>
  <p:outlineViewPr>
    <p:cViewPr>
      <p:scale>
        <a:sx n="33" d="100"/>
        <a:sy n="33" d="100"/>
      </p:scale>
      <p:origin x="0" y="100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19.10.2015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19.10.2015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19.10.2015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19.10.2015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19.10.2015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19.10.2015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haberler.com/turkiy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Nasıl Başardılar ? Taşkın Kılıç 12.68 TL - kitapambari.com"/>
          <p:cNvPicPr>
            <a:picLocks noChangeAspect="1" noChangeArrowheads="1"/>
          </p:cNvPicPr>
          <p:nvPr/>
        </p:nvPicPr>
        <p:blipFill>
          <a:blip r:embed="rId2"/>
          <a:srcRect b="68649"/>
          <a:stretch>
            <a:fillRect/>
          </a:stretch>
        </p:blipFill>
        <p:spPr bwMode="auto">
          <a:xfrm rot="18774242">
            <a:off x="88737" y="1140606"/>
            <a:ext cx="5357850" cy="3357586"/>
          </a:xfrm>
          <a:prstGeom prst="rect">
            <a:avLst/>
          </a:prstGeom>
          <a:noFill/>
        </p:spPr>
      </p:pic>
      <p:pic>
        <p:nvPicPr>
          <p:cNvPr id="11270" name="Picture 6" descr="http://www.enyenisozler.com/wp-content/uploads/2015/05/resimli-%C3%B6%C4%9Frenci-sozleri-9.jpg"/>
          <p:cNvPicPr>
            <a:picLocks noChangeAspect="1" noChangeArrowheads="1"/>
          </p:cNvPicPr>
          <p:nvPr/>
        </p:nvPicPr>
        <p:blipFill>
          <a:blip r:embed="rId3"/>
          <a:srcRect/>
          <a:stretch>
            <a:fillRect/>
          </a:stretch>
        </p:blipFill>
        <p:spPr bwMode="auto">
          <a:xfrm>
            <a:off x="4714876" y="2928934"/>
            <a:ext cx="3810000" cy="34194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encrypted-tbn2.gstatic.com/images?q=tbn:ANd9GcRCmr6AFILBU1H_vTJGicg5ENN-oObeHJQf_y2GDaPd5kujRyS6"/>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mucahidcekici.com/uploads/images/Basar%C4%B1/dus-gucu-gelismis-albert-einstein-570x35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C00000"/>
                </a:solidFill>
                <a:effectLst>
                  <a:outerShdw blurRad="38100" dist="38100" dir="2700000" algn="tl">
                    <a:srgbClr val="000000">
                      <a:alpha val="43137"/>
                    </a:srgbClr>
                  </a:outerShdw>
                </a:effectLst>
              </a:rPr>
              <a:t>4) Şimdi tam zamanı dediler</a:t>
            </a:r>
            <a:endParaRPr lang="tr-TR" b="1" dirty="0">
              <a:solidFill>
                <a:srgbClr val="C0000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lstStyle/>
          <a:p>
            <a:pPr>
              <a:buNone/>
            </a:pPr>
            <a:endParaRPr lang="tr-TR" dirty="0" smtClean="0"/>
          </a:p>
          <a:p>
            <a:pPr algn="ctr">
              <a:buNone/>
            </a:pPr>
            <a:r>
              <a:rPr lang="tr-TR" sz="4400" i="1" dirty="0" smtClean="0"/>
              <a:t>Önemli olan uzaklık değil ilk adımı atabilmektir.</a:t>
            </a:r>
          </a:p>
          <a:p>
            <a:pPr algn="ctr">
              <a:buNone/>
            </a:pPr>
            <a:endParaRPr lang="tr-TR" sz="4400" i="1" dirty="0" smtClean="0"/>
          </a:p>
          <a:p>
            <a:pPr algn="ctr">
              <a:buNone/>
            </a:pPr>
            <a:r>
              <a:rPr lang="tr-TR" sz="4400" i="1" dirty="0" smtClean="0"/>
              <a:t>Yapmak kelimelerden daha çok ses getirir.</a:t>
            </a:r>
            <a:endParaRPr lang="tr-TR" sz="44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encrypted-tbn3.gstatic.com/images?q=tbn:ANd9GcRyMT1idoYhdRO6E4sYSIwUYCEA6fugUsdDvyXKBrUga22a_Rg-C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C00000"/>
                </a:solidFill>
                <a:effectLst>
                  <a:outerShdw blurRad="38100" dist="38100" dir="2700000" algn="tl">
                    <a:srgbClr val="000000">
                      <a:alpha val="43137"/>
                    </a:srgbClr>
                  </a:outerShdw>
                </a:effectLst>
              </a:rPr>
              <a:t>5) Hatalarından ders aldılar</a:t>
            </a:r>
            <a:endParaRPr lang="tr-TR" b="1" dirty="0">
              <a:solidFill>
                <a:srgbClr val="C0000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noAutofit/>
          </a:bodyPr>
          <a:lstStyle/>
          <a:p>
            <a:r>
              <a:rPr lang="tr-TR" sz="3600" dirty="0" smtClean="0"/>
              <a:t>Hatalarımızı kabullenelim onları başarılarımızın basamakları olarak görelim.</a:t>
            </a:r>
          </a:p>
          <a:p>
            <a:r>
              <a:rPr lang="tr-TR" sz="3600" dirty="0" smtClean="0"/>
              <a:t>Kaybetmek kazanmanın  bir parçasıdır.</a:t>
            </a:r>
          </a:p>
          <a:p>
            <a:r>
              <a:rPr lang="tr-TR" sz="3600" dirty="0" smtClean="0"/>
              <a:t>Her başarısızlık başarıya atılmış bir adımdır</a:t>
            </a:r>
          </a:p>
          <a:p>
            <a:r>
              <a:rPr lang="tr-TR" sz="3600" dirty="0" smtClean="0"/>
              <a:t>İnsanlar başarısızlığa uğramazlar sadece denemekten vazgeçerler</a:t>
            </a:r>
            <a:endParaRPr lang="tr-TR"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kisiselbasari.com/wp-content/uploads/michael-jordan-1-6-scale-23-away-figurine-by-enterbay-1.jpg"/>
          <p:cNvPicPr>
            <a:picLocks noChangeAspect="1" noChangeArrowheads="1"/>
          </p:cNvPicPr>
          <p:nvPr/>
        </p:nvPicPr>
        <p:blipFill>
          <a:blip r:embed="rId2"/>
          <a:srcRect/>
          <a:stretch>
            <a:fillRect/>
          </a:stretch>
        </p:blipFill>
        <p:spPr bwMode="auto">
          <a:xfrm>
            <a:off x="285750" y="142852"/>
            <a:ext cx="8643968" cy="4119551"/>
          </a:xfrm>
          <a:prstGeom prst="rect">
            <a:avLst/>
          </a:prstGeom>
          <a:noFill/>
        </p:spPr>
      </p:pic>
      <p:sp>
        <p:nvSpPr>
          <p:cNvPr id="5" name="4 Dikdörtgen"/>
          <p:cNvSpPr/>
          <p:nvPr/>
        </p:nvSpPr>
        <p:spPr>
          <a:xfrm>
            <a:off x="357158" y="4286256"/>
            <a:ext cx="8286808" cy="2246769"/>
          </a:xfrm>
          <a:prstGeom prst="rect">
            <a:avLst/>
          </a:prstGeom>
        </p:spPr>
        <p:txBody>
          <a:bodyPr wrap="square">
            <a:spAutoFit/>
          </a:bodyPr>
          <a:lstStyle/>
          <a:p>
            <a:r>
              <a:rPr lang="tr-TR" sz="2800" dirty="0" smtClean="0"/>
              <a:t>“Kariyerimde 9 binin üstünde şut kaçırdım. Hemen hemen 300 maçta yenildim. 26 defa maç kazanma sayısı için bana güvenildi, ama kaçırdım. Hayatımda tekrar, tekrar ve tekrar başarısız oldum. Ve sonunda bu sayede başardım.”  </a:t>
            </a:r>
            <a:r>
              <a:rPr lang="tr-TR" sz="2800" dirty="0" smtClean="0">
                <a:solidFill>
                  <a:srgbClr val="FF0000"/>
                </a:solidFill>
              </a:rPr>
              <a:t>MİCHEAL JORDAN</a:t>
            </a:r>
            <a:endParaRPr lang="tr-TR" sz="28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1.bp.blogspot.com/-0K2B1PqW1d4/UbBHGuXcDDI/AAAAAAACZVw/kNTkRi40lRI/s640/thomas+ediso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C00000"/>
                </a:solidFill>
                <a:effectLst>
                  <a:outerShdw blurRad="38100" dist="38100" dir="2700000" algn="tl">
                    <a:srgbClr val="000000">
                      <a:alpha val="43137"/>
                    </a:srgbClr>
                  </a:outerShdw>
                </a:effectLst>
              </a:rPr>
              <a:t>6) Doğru arkadaşlarla zaman geçirdiler</a:t>
            </a:r>
            <a:endParaRPr lang="tr-TR" b="1" dirty="0">
              <a:solidFill>
                <a:srgbClr val="C0000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lstStyle/>
          <a:p>
            <a:endParaRPr lang="tr-TR" dirty="0" smtClean="0"/>
          </a:p>
          <a:p>
            <a:endParaRPr lang="tr-TR" dirty="0" smtClean="0"/>
          </a:p>
          <a:p>
            <a:endParaRPr lang="tr-TR" dirty="0" smtClean="0"/>
          </a:p>
          <a:p>
            <a:pPr algn="ctr"/>
            <a:r>
              <a:rPr lang="tr-TR" sz="4400" dirty="0" smtClean="0"/>
              <a:t>Bir grupta davranışı % 5 belirler geriye kalanı %95 buna uyar</a:t>
            </a:r>
            <a:endParaRPr lang="tr-TR" sz="4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delinetciler.org/resimler/2008/01/923.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C00000"/>
                </a:solidFill>
                <a:effectLst>
                  <a:outerShdw blurRad="38100" dist="38100" dir="2700000" algn="tl">
                    <a:srgbClr val="000000">
                      <a:alpha val="43137"/>
                    </a:srgbClr>
                  </a:outerShdw>
                </a:effectLst>
              </a:rPr>
              <a:t>7) Doğru hedeflerin peşinden koştular</a:t>
            </a:r>
            <a:endParaRPr lang="tr-TR" b="1" dirty="0">
              <a:solidFill>
                <a:srgbClr val="C0000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1928802"/>
            <a:ext cx="8229600" cy="4197361"/>
          </a:xfrm>
        </p:spPr>
        <p:txBody>
          <a:bodyPr>
            <a:noAutofit/>
          </a:bodyPr>
          <a:lstStyle/>
          <a:p>
            <a:r>
              <a:rPr lang="tr-TR" dirty="0" smtClean="0"/>
              <a:t>Fabrika ayarlarımıza uygun hedefler koymalıyız</a:t>
            </a:r>
          </a:p>
          <a:p>
            <a:r>
              <a:rPr lang="tr-TR" dirty="0" smtClean="0"/>
              <a:t>Hangi limanı hedeflediğini bilmezsen  hiçbir rüzgarın sana faydası olmaz (</a:t>
            </a:r>
            <a:r>
              <a:rPr lang="tr-TR" dirty="0" err="1" smtClean="0"/>
              <a:t>seneca</a:t>
            </a:r>
            <a:r>
              <a:rPr lang="tr-TR" dirty="0" smtClean="0"/>
              <a:t>)</a:t>
            </a:r>
          </a:p>
          <a:p>
            <a:r>
              <a:rPr lang="tr-TR" dirty="0" smtClean="0"/>
              <a:t>Bir çok insanın hayatta başarısızlığa uğramasının sebebi yetenek, zeka hatta cesaret eksikliği değildir. Sadece enerjilerini bir hedef etrafında toplamamalarıdır. </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otifus.com/upload/big/2013/11/30/moti529a3dc9e22cf512281867fu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643314"/>
            <a:ext cx="8186766" cy="2928958"/>
          </a:xfrm>
        </p:spPr>
        <p:txBody>
          <a:bodyPr>
            <a:normAutofit fontScale="77500" lnSpcReduction="20000"/>
          </a:bodyPr>
          <a:lstStyle/>
          <a:p>
            <a:r>
              <a:rPr lang="tr-TR" dirty="0" smtClean="0"/>
              <a:t>“Kız çocuklarının zor okutulduğu ilçede bir kız öğrenci olarak </a:t>
            </a:r>
            <a:r>
              <a:rPr lang="tr-TR" dirty="0" smtClean="0">
                <a:hlinkClick r:id="rId2" tooltip="Türkiye Haberleri"/>
              </a:rPr>
              <a:t>Türkiye</a:t>
            </a:r>
            <a:r>
              <a:rPr lang="tr-TR" dirty="0" smtClean="0"/>
              <a:t> birincisi olmam beni çok sevindirdi. Çok istemesine rağmen okul okuyamayan annemin doktor olma hayalini gerçekleştirmek için sınavlara hazırlanıyordum. </a:t>
            </a:r>
            <a:r>
              <a:rPr lang="tr-TR" dirty="0" smtClean="0">
                <a:solidFill>
                  <a:srgbClr val="FF0000"/>
                </a:solidFill>
              </a:rPr>
              <a:t>Dersi deste dinleyerek ve planlı bir çalışma ile bu başarıyı kazandım. </a:t>
            </a:r>
            <a:r>
              <a:rPr lang="tr-TR" dirty="0" smtClean="0"/>
              <a:t>Bunda öğretmenlerimin ve ailemin katısı vardır. Annemin hayalini gerçekleştirmek istiyorum. Annem doktor olamadı ama ben olacağım”</a:t>
            </a:r>
            <a:endParaRPr lang="tr-TR" dirty="0"/>
          </a:p>
        </p:txBody>
      </p:sp>
      <p:pic>
        <p:nvPicPr>
          <p:cNvPr id="1026" name="Picture 2" descr="TEOG birincisi: Hayalim Doktor olmak"/>
          <p:cNvPicPr>
            <a:picLocks noChangeAspect="1" noChangeArrowheads="1"/>
          </p:cNvPicPr>
          <p:nvPr/>
        </p:nvPicPr>
        <p:blipFill>
          <a:blip r:embed="rId3"/>
          <a:srcRect/>
          <a:stretch>
            <a:fillRect/>
          </a:stretch>
        </p:blipFill>
        <p:spPr bwMode="auto">
          <a:xfrm>
            <a:off x="1785918" y="142852"/>
            <a:ext cx="6048375" cy="31432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C00000"/>
                </a:solidFill>
                <a:effectLst>
                  <a:outerShdw blurRad="38100" dist="38100" dir="2700000" algn="tl">
                    <a:srgbClr val="000000">
                      <a:alpha val="43137"/>
                    </a:srgbClr>
                  </a:outerShdw>
                </a:effectLst>
              </a:rPr>
              <a:t>8) Meşgul değil üretken oldular</a:t>
            </a:r>
            <a:endParaRPr lang="tr-TR" b="1" dirty="0">
              <a:solidFill>
                <a:srgbClr val="C0000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lstStyle/>
          <a:p>
            <a:pPr>
              <a:buNone/>
            </a:pPr>
            <a:endParaRPr lang="tr-TR" dirty="0" smtClean="0"/>
          </a:p>
          <a:p>
            <a:pPr>
              <a:buNone/>
            </a:pPr>
            <a:endParaRPr lang="tr-TR" dirty="0" smtClean="0"/>
          </a:p>
          <a:p>
            <a:pPr algn="ctr"/>
            <a:r>
              <a:rPr lang="tr-TR" sz="4400" dirty="0" smtClean="0"/>
              <a:t>Başarıyı getiren bilinçsizce çok çalışmak değil, akıllıca sistemli çalışmaktır.</a:t>
            </a:r>
            <a:endParaRPr lang="tr-TR" sz="4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birebirspor.com/Content/content/04082014%20211529sampiyon-olarak-yas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C00000"/>
                </a:solidFill>
                <a:effectLst>
                  <a:outerShdw blurRad="38100" dist="38100" dir="2700000" algn="tl">
                    <a:srgbClr val="000000">
                      <a:alpha val="43137"/>
                    </a:srgbClr>
                  </a:outerShdw>
                </a:effectLst>
              </a:rPr>
              <a:t>9) Başarabileceklerine inandılar</a:t>
            </a:r>
            <a:endParaRPr lang="tr-TR" b="1" dirty="0">
              <a:solidFill>
                <a:srgbClr val="C0000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normAutofit/>
          </a:bodyPr>
          <a:lstStyle/>
          <a:p>
            <a:pPr algn="ctr"/>
            <a:endParaRPr lang="tr-TR" sz="4400" dirty="0" smtClean="0"/>
          </a:p>
          <a:p>
            <a:pPr algn="ctr"/>
            <a:r>
              <a:rPr lang="tr-TR" sz="4400" dirty="0" smtClean="0"/>
              <a:t>Dünyadaki en iyi işler imkansız olduğunu düşünülmesine rağmen yapılmıştır. (</a:t>
            </a:r>
            <a:r>
              <a:rPr lang="tr-TR" sz="4400" dirty="0" err="1" smtClean="0"/>
              <a:t>Dale</a:t>
            </a:r>
            <a:r>
              <a:rPr lang="tr-TR" sz="4400" dirty="0" smtClean="0"/>
              <a:t> Carnegie)</a:t>
            </a:r>
            <a:endParaRPr lang="tr-TR" sz="4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86314" y="285728"/>
            <a:ext cx="4000528" cy="6072230"/>
          </a:xfrm>
        </p:spPr>
        <p:txBody>
          <a:bodyPr>
            <a:normAutofit fontScale="90000"/>
          </a:bodyPr>
          <a:lstStyle/>
          <a:p>
            <a:r>
              <a:rPr lang="tr-TR" dirty="0" smtClean="0"/>
              <a:t>“</a:t>
            </a:r>
            <a:r>
              <a:rPr lang="tr-TR" sz="3100" dirty="0" smtClean="0"/>
              <a:t>Hayallerini nasıl gerçekleştireceğini bilen bir insanın ulaşamayacağı hedef olmadığına inanıyorum. Hayalleri gerçek kılmanın dört kuralı vardır: </a:t>
            </a:r>
            <a:r>
              <a:rPr lang="tr-TR" sz="3100" b="1" dirty="0" smtClean="0">
                <a:solidFill>
                  <a:srgbClr val="00B050"/>
                </a:solidFill>
              </a:rPr>
              <a:t>merak, özgüven, cesaret ve tutarlılık. </a:t>
            </a:r>
            <a:r>
              <a:rPr lang="tr-TR" sz="3100" dirty="0" smtClean="0"/>
              <a:t>Bence bunların en önemlisi özgüven. Bir şeye inanacaksanız, ona yüzde 100 sonuna kadar, sorgulamadan inanın.”</a:t>
            </a:r>
            <a:br>
              <a:rPr lang="tr-TR" sz="3100" dirty="0" smtClean="0"/>
            </a:br>
            <a:r>
              <a:rPr lang="tr-TR" sz="3100" dirty="0" smtClean="0">
                <a:solidFill>
                  <a:srgbClr val="FF0000"/>
                </a:solidFill>
              </a:rPr>
              <a:t>WALT DİSNEY</a:t>
            </a:r>
            <a:endParaRPr lang="tr-TR" sz="3100" dirty="0">
              <a:solidFill>
                <a:srgbClr val="FF0000"/>
              </a:solidFill>
            </a:endParaRPr>
          </a:p>
        </p:txBody>
      </p:sp>
      <p:pic>
        <p:nvPicPr>
          <p:cNvPr id="35842" name="Picture 2" descr="http://kisiselbasari.com/wp-content/uploads/disney.jpg"/>
          <p:cNvPicPr>
            <a:picLocks noChangeAspect="1" noChangeArrowheads="1"/>
          </p:cNvPicPr>
          <p:nvPr/>
        </p:nvPicPr>
        <p:blipFill>
          <a:blip r:embed="rId2"/>
          <a:srcRect/>
          <a:stretch>
            <a:fillRect/>
          </a:stretch>
        </p:blipFill>
        <p:spPr bwMode="auto">
          <a:xfrm>
            <a:off x="1" y="0"/>
            <a:ext cx="4357686"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Adana'nın konuştuğu başarı öyküsü!"/>
          <p:cNvPicPr>
            <a:picLocks noChangeAspect="1" noChangeArrowheads="1"/>
          </p:cNvPicPr>
          <p:nvPr/>
        </p:nvPicPr>
        <p:blipFill>
          <a:blip r:embed="rId2"/>
          <a:srcRect/>
          <a:stretch>
            <a:fillRect/>
          </a:stretch>
        </p:blipFill>
        <p:spPr bwMode="auto">
          <a:xfrm>
            <a:off x="0" y="0"/>
            <a:ext cx="9144000" cy="4500570"/>
          </a:xfrm>
          <a:prstGeom prst="rect">
            <a:avLst/>
          </a:prstGeom>
          <a:noFill/>
        </p:spPr>
      </p:pic>
      <p:sp>
        <p:nvSpPr>
          <p:cNvPr id="5" name="4 Dikdörtgen"/>
          <p:cNvSpPr/>
          <p:nvPr/>
        </p:nvSpPr>
        <p:spPr>
          <a:xfrm>
            <a:off x="0" y="4549676"/>
            <a:ext cx="9144000" cy="2308324"/>
          </a:xfrm>
          <a:prstGeom prst="rect">
            <a:avLst/>
          </a:prstGeom>
        </p:spPr>
        <p:txBody>
          <a:bodyPr wrap="square">
            <a:spAutoFit/>
          </a:bodyPr>
          <a:lstStyle/>
          <a:p>
            <a:r>
              <a:rPr lang="tr-TR" sz="3600" b="1" dirty="0" err="1" smtClean="0"/>
              <a:t>Down</a:t>
            </a:r>
            <a:r>
              <a:rPr lang="tr-TR" sz="3600" b="1" dirty="0" smtClean="0"/>
              <a:t> Sendromlu genç kız herkese inat üniversiteyi bitirerek, tez hazırlayıp, cilt bakım üzerine, hem ustalık hem de usta öğreticilik belgesi aldı...</a:t>
            </a:r>
            <a:endParaRPr lang="tr-TR" sz="36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einstein sözleri türkçe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4580" name="Picture 4" descr="Albert Einstei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ozdeyis.net/wp-content/uploads/2014/11/Ozdeyis_net_resimli_ozlu_sozler_e-motivasyon.net_cesaret_basari_motivasyon_sozler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74638"/>
            <a:ext cx="8329642" cy="1143000"/>
          </a:xfrm>
        </p:spPr>
        <p:txBody>
          <a:bodyPr>
            <a:noAutofit/>
          </a:bodyPr>
          <a:lstStyle/>
          <a:p>
            <a:r>
              <a:rPr lang="tr-TR" sz="5400" b="1" dirty="0" smtClean="0">
                <a:solidFill>
                  <a:srgbClr val="C00000"/>
                </a:solidFill>
                <a:effectLst>
                  <a:outerShdw blurRad="38100" dist="38100" dir="2700000" algn="tl">
                    <a:srgbClr val="000000">
                      <a:alpha val="43137"/>
                    </a:srgbClr>
                  </a:outerShdw>
                </a:effectLst>
              </a:rPr>
              <a:t>1)…..saydı tipi düşünmediler</a:t>
            </a:r>
            <a:endParaRPr lang="tr-TR" sz="5400" b="1" dirty="0">
              <a:solidFill>
                <a:srgbClr val="C0000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normAutofit lnSpcReduction="10000"/>
          </a:bodyPr>
          <a:lstStyle/>
          <a:p>
            <a:endParaRPr lang="tr-TR" sz="4400" dirty="0" smtClean="0"/>
          </a:p>
          <a:p>
            <a:r>
              <a:rPr lang="tr-TR" sz="4400" dirty="0" smtClean="0"/>
              <a:t>Zamanım olsaydı</a:t>
            </a:r>
          </a:p>
          <a:p>
            <a:r>
              <a:rPr lang="tr-TR" sz="4400" dirty="0" smtClean="0"/>
              <a:t>İmkanım olsaydı</a:t>
            </a:r>
          </a:p>
          <a:p>
            <a:r>
              <a:rPr lang="tr-TR" sz="4400" dirty="0" smtClean="0"/>
              <a:t>Param olsaydı</a:t>
            </a:r>
          </a:p>
          <a:p>
            <a:r>
              <a:rPr lang="tr-TR" sz="4400" dirty="0" smtClean="0"/>
              <a:t>Özel dersim olsaydı</a:t>
            </a:r>
          </a:p>
          <a:p>
            <a:r>
              <a:rPr lang="tr-TR" sz="4400" dirty="0" smtClean="0"/>
              <a:t>Daha zeki olsaydım</a:t>
            </a:r>
            <a:endParaRPr lang="tr-TR" sz="4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1.bp.blogspot.com/-SNkt1IBEOck/T04_CmGOZ0I/AAAAAAAAAIM/OXWTSF5xoRQ/s1600/1.PNG"/>
          <p:cNvPicPr>
            <a:picLocks noChangeAspect="1" noChangeArrowheads="1"/>
          </p:cNvPicPr>
          <p:nvPr/>
        </p:nvPicPr>
        <p:blipFill>
          <a:blip r:embed="rId2"/>
          <a:srcRect/>
          <a:stretch>
            <a:fillRect/>
          </a:stretch>
        </p:blipFill>
        <p:spPr bwMode="auto">
          <a:xfrm>
            <a:off x="0" y="0"/>
            <a:ext cx="9144000" cy="66770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i.hizliresim.com/BRgBjg.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714744" y="500042"/>
            <a:ext cx="4786346" cy="1797040"/>
          </a:xfrm>
        </p:spPr>
        <p:txBody>
          <a:bodyPr>
            <a:normAutofit fontScale="90000"/>
          </a:bodyPr>
          <a:lstStyle/>
          <a:p>
            <a:r>
              <a:rPr lang="tr-TR" b="1" dirty="0" smtClean="0">
                <a:solidFill>
                  <a:srgbClr val="C00000"/>
                </a:solidFill>
                <a:effectLst>
                  <a:outerShdw blurRad="38100" dist="38100" dir="2700000" algn="tl">
                    <a:srgbClr val="000000">
                      <a:alpha val="43137"/>
                    </a:srgbClr>
                  </a:outerShdw>
                </a:effectLst>
              </a:rPr>
              <a:t>2) Zaman kullanımda bilinçli oldular</a:t>
            </a:r>
            <a:endParaRPr lang="tr-TR" dirty="0"/>
          </a:p>
        </p:txBody>
      </p:sp>
      <p:sp>
        <p:nvSpPr>
          <p:cNvPr id="3" name="2 İçerik Yer Tutucusu"/>
          <p:cNvSpPr>
            <a:spLocks noGrp="1"/>
          </p:cNvSpPr>
          <p:nvPr>
            <p:ph idx="1"/>
          </p:nvPr>
        </p:nvSpPr>
        <p:spPr>
          <a:xfrm>
            <a:off x="457200" y="3286124"/>
            <a:ext cx="8229600" cy="2840039"/>
          </a:xfrm>
        </p:spPr>
        <p:txBody>
          <a:bodyPr>
            <a:normAutofit lnSpcReduction="10000"/>
          </a:bodyPr>
          <a:lstStyle/>
          <a:p>
            <a:pPr algn="ctr">
              <a:buNone/>
            </a:pPr>
            <a:r>
              <a:rPr lang="tr-TR" sz="4400" i="1" dirty="0" smtClean="0"/>
              <a:t>Yapılacak işleri olanlar için zaman geçer</a:t>
            </a:r>
          </a:p>
          <a:p>
            <a:pPr algn="ctr">
              <a:buNone/>
            </a:pPr>
            <a:r>
              <a:rPr lang="tr-TR" sz="4400" i="1" dirty="0" smtClean="0"/>
              <a:t>Bir amacı olmayanlar için zaman döner</a:t>
            </a:r>
          </a:p>
          <a:p>
            <a:pPr>
              <a:buNone/>
            </a:pPr>
            <a:endParaRPr lang="tr-TR" dirty="0"/>
          </a:p>
        </p:txBody>
      </p:sp>
      <p:pic>
        <p:nvPicPr>
          <p:cNvPr id="4" name="Picture 2" descr="http://www.zamanindegeri.com/files/zaman.jpg"/>
          <p:cNvPicPr>
            <a:picLocks noChangeAspect="1" noChangeArrowheads="1"/>
          </p:cNvPicPr>
          <p:nvPr/>
        </p:nvPicPr>
        <p:blipFill>
          <a:blip r:embed="rId2"/>
          <a:srcRect/>
          <a:stretch>
            <a:fillRect/>
          </a:stretch>
        </p:blipFill>
        <p:spPr bwMode="auto">
          <a:xfrm>
            <a:off x="0" y="0"/>
            <a:ext cx="2619375" cy="26193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zaman KULLANIMI  ilgili karikatürler ile ilgili görsel sonucu"/>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yuzerali.com/FileUpload/op29058/File/pano-zamanboageirmek.jpg"/>
          <p:cNvPicPr>
            <a:picLocks noChangeAspect="1" noChangeArrowheads="1"/>
          </p:cNvPicPr>
          <p:nvPr/>
        </p:nvPicPr>
        <p:blipFill>
          <a:blip r:embed="rId2"/>
          <a:srcRect/>
          <a:stretch>
            <a:fillRect/>
          </a:stretch>
        </p:blipFill>
        <p:spPr bwMode="auto">
          <a:xfrm>
            <a:off x="5214942" y="0"/>
            <a:ext cx="3929058" cy="6858000"/>
          </a:xfrm>
          <a:prstGeom prst="rect">
            <a:avLst/>
          </a:prstGeom>
          <a:noFill/>
        </p:spPr>
      </p:pic>
      <p:sp>
        <p:nvSpPr>
          <p:cNvPr id="11" name="10 Dikdörtgen"/>
          <p:cNvSpPr/>
          <p:nvPr/>
        </p:nvSpPr>
        <p:spPr>
          <a:xfrm>
            <a:off x="285720" y="500042"/>
            <a:ext cx="4929222" cy="5632311"/>
          </a:xfrm>
          <a:prstGeom prst="rect">
            <a:avLst/>
          </a:prstGeom>
        </p:spPr>
        <p:txBody>
          <a:bodyPr wrap="square">
            <a:spAutoFit/>
          </a:bodyPr>
          <a:lstStyle/>
          <a:p>
            <a:pPr lvl="0" fontAlgn="base">
              <a:spcBef>
                <a:spcPct val="0"/>
              </a:spcBef>
              <a:spcAft>
                <a:spcPct val="0"/>
              </a:spcAft>
            </a:pPr>
            <a:r>
              <a:rPr lang="tr-TR" sz="2400" dirty="0" smtClean="0">
                <a:latin typeface="Calibri" pitchFamily="34" charset="0"/>
                <a:ea typeface="Times New Roman" pitchFamily="18" charset="0"/>
                <a:cs typeface="Times New Roman" pitchFamily="18" charset="0"/>
              </a:rPr>
              <a:t>1.Planlama ve organizasyon için zaman ayırın. </a:t>
            </a:r>
            <a:endParaRPr lang="tr-TR" sz="2400" dirty="0" smtClean="0">
              <a:latin typeface="Arial" pitchFamily="34" charset="0"/>
              <a:cs typeface="Arial" pitchFamily="34" charset="0"/>
            </a:endParaRPr>
          </a:p>
          <a:p>
            <a:pPr lvl="0" eaLnBrk="0" fontAlgn="base" hangingPunct="0">
              <a:spcBef>
                <a:spcPct val="0"/>
              </a:spcBef>
              <a:spcAft>
                <a:spcPct val="0"/>
              </a:spcAft>
            </a:pPr>
            <a:r>
              <a:rPr lang="tr-TR" sz="2400" dirty="0" smtClean="0">
                <a:latin typeface="Calibri" pitchFamily="34" charset="0"/>
                <a:ea typeface="Times New Roman" pitchFamily="18" charset="0"/>
                <a:cs typeface="Times New Roman" pitchFamily="18" charset="0"/>
              </a:rPr>
              <a:t>2. Amaç ve hedef belirleyin. </a:t>
            </a:r>
            <a:endParaRPr lang="tr-TR" sz="2400" dirty="0" smtClean="0">
              <a:latin typeface="Arial" pitchFamily="34" charset="0"/>
              <a:cs typeface="Arial" pitchFamily="34" charset="0"/>
            </a:endParaRPr>
          </a:p>
          <a:p>
            <a:pPr lvl="0" eaLnBrk="0" fontAlgn="base" hangingPunct="0">
              <a:spcBef>
                <a:spcPct val="0"/>
              </a:spcBef>
              <a:spcAft>
                <a:spcPct val="0"/>
              </a:spcAft>
            </a:pPr>
            <a:r>
              <a:rPr lang="tr-TR" sz="2400" dirty="0" smtClean="0">
                <a:latin typeface="Calibri" pitchFamily="34" charset="0"/>
                <a:ea typeface="Times New Roman" pitchFamily="18" charset="0"/>
                <a:cs typeface="Times New Roman" pitchFamily="18" charset="0"/>
              </a:rPr>
              <a:t>3.  Önceliklerinizi belirleyin. </a:t>
            </a:r>
            <a:endParaRPr lang="tr-TR" sz="2400" dirty="0" smtClean="0">
              <a:latin typeface="Arial" pitchFamily="34" charset="0"/>
              <a:cs typeface="Arial" pitchFamily="34" charset="0"/>
            </a:endParaRPr>
          </a:p>
          <a:p>
            <a:pPr lvl="0" eaLnBrk="0" fontAlgn="base" hangingPunct="0">
              <a:spcBef>
                <a:spcPct val="0"/>
              </a:spcBef>
              <a:spcAft>
                <a:spcPct val="0"/>
              </a:spcAft>
            </a:pPr>
            <a:r>
              <a:rPr lang="tr-TR" sz="2400" dirty="0" smtClean="0">
                <a:latin typeface="Calibri" pitchFamily="34" charset="0"/>
                <a:ea typeface="Times New Roman" pitchFamily="18" charset="0"/>
                <a:cs typeface="Times New Roman" pitchFamily="18" charset="0"/>
              </a:rPr>
              <a:t>4.  Yapılacak işler listesi oluşturun. </a:t>
            </a:r>
            <a:endParaRPr lang="tr-TR" sz="2400" dirty="0" smtClean="0">
              <a:latin typeface="Arial" pitchFamily="34" charset="0"/>
              <a:cs typeface="Arial" pitchFamily="34" charset="0"/>
            </a:endParaRPr>
          </a:p>
          <a:p>
            <a:pPr lvl="0" eaLnBrk="0" fontAlgn="base" hangingPunct="0">
              <a:spcBef>
                <a:spcPct val="0"/>
              </a:spcBef>
              <a:spcAft>
                <a:spcPct val="0"/>
              </a:spcAft>
            </a:pPr>
            <a:r>
              <a:rPr lang="tr-TR" sz="2400" dirty="0" smtClean="0">
                <a:latin typeface="Calibri" pitchFamily="34" charset="0"/>
                <a:ea typeface="Times New Roman" pitchFamily="18" charset="0"/>
                <a:cs typeface="Times New Roman" pitchFamily="18" charset="0"/>
              </a:rPr>
              <a:t>5. Esnek olun. </a:t>
            </a:r>
            <a:endParaRPr lang="tr-TR" sz="2400" dirty="0" smtClean="0">
              <a:latin typeface="Arial" pitchFamily="34" charset="0"/>
              <a:cs typeface="Arial" pitchFamily="34" charset="0"/>
            </a:endParaRPr>
          </a:p>
          <a:p>
            <a:pPr lvl="0" eaLnBrk="0" fontAlgn="base" hangingPunct="0">
              <a:spcBef>
                <a:spcPct val="0"/>
              </a:spcBef>
              <a:spcAft>
                <a:spcPct val="0"/>
              </a:spcAft>
            </a:pPr>
            <a:r>
              <a:rPr lang="tr-TR" sz="2400" dirty="0" smtClean="0">
                <a:latin typeface="Calibri" pitchFamily="34" charset="0"/>
                <a:ea typeface="Times New Roman" pitchFamily="18" charset="0"/>
                <a:cs typeface="Times New Roman" pitchFamily="18" charset="0"/>
              </a:rPr>
              <a:t>6. Biyolojik olarak en enerjik olduğunuz zamanı göz önünde bulundurun. </a:t>
            </a:r>
            <a:endParaRPr lang="tr-TR" sz="2400" dirty="0" smtClean="0">
              <a:latin typeface="Arial" pitchFamily="34" charset="0"/>
              <a:cs typeface="Arial" pitchFamily="34" charset="0"/>
            </a:endParaRPr>
          </a:p>
          <a:p>
            <a:pPr lvl="0" eaLnBrk="0" fontAlgn="base" hangingPunct="0">
              <a:spcBef>
                <a:spcPct val="0"/>
              </a:spcBef>
              <a:spcAft>
                <a:spcPct val="0"/>
              </a:spcAft>
            </a:pPr>
            <a:r>
              <a:rPr lang="tr-TR" sz="2400" dirty="0" smtClean="0">
                <a:latin typeface="Calibri" pitchFamily="34" charset="0"/>
                <a:ea typeface="Times New Roman" pitchFamily="18" charset="0"/>
                <a:cs typeface="Times New Roman" pitchFamily="18" charset="0"/>
              </a:rPr>
              <a:t>7.  Yapılması gereken şeyleri doğru yapın. </a:t>
            </a:r>
            <a:endParaRPr lang="tr-TR" sz="2400" dirty="0" smtClean="0">
              <a:latin typeface="Arial" pitchFamily="34" charset="0"/>
              <a:cs typeface="Arial" pitchFamily="34" charset="0"/>
            </a:endParaRPr>
          </a:p>
          <a:p>
            <a:pPr lvl="0" eaLnBrk="0" fontAlgn="base" hangingPunct="0">
              <a:spcBef>
                <a:spcPct val="0"/>
              </a:spcBef>
              <a:spcAft>
                <a:spcPct val="0"/>
              </a:spcAft>
            </a:pPr>
            <a:r>
              <a:rPr lang="tr-TR" sz="2400" dirty="0" smtClean="0">
                <a:latin typeface="Calibri" pitchFamily="34" charset="0"/>
                <a:ea typeface="Times New Roman" pitchFamily="18" charset="0"/>
                <a:cs typeface="Times New Roman" pitchFamily="18" charset="0"/>
              </a:rPr>
              <a:t>8.  Mükemmeliyetçi olmaktan kaçının. </a:t>
            </a:r>
            <a:endParaRPr lang="tr-TR" sz="2400" dirty="0" smtClean="0">
              <a:latin typeface="Arial" pitchFamily="34" charset="0"/>
              <a:cs typeface="Arial" pitchFamily="34" charset="0"/>
            </a:endParaRPr>
          </a:p>
          <a:p>
            <a:pPr lvl="0" eaLnBrk="0" fontAlgn="base" hangingPunct="0">
              <a:spcBef>
                <a:spcPct val="0"/>
              </a:spcBef>
              <a:spcAft>
                <a:spcPct val="0"/>
              </a:spcAft>
            </a:pPr>
            <a:r>
              <a:rPr lang="tr-TR" sz="2400" dirty="0" smtClean="0">
                <a:latin typeface="Calibri" pitchFamily="34" charset="0"/>
                <a:ea typeface="Times New Roman" pitchFamily="18" charset="0"/>
                <a:cs typeface="Times New Roman" pitchFamily="18" charset="0"/>
              </a:rPr>
              <a:t>9.  Oyalanmaktan ve ertelemekten vazgeçin</a:t>
            </a:r>
            <a:endParaRPr lang="tr-TR" sz="2400" dirty="0" smtClean="0">
              <a:latin typeface="Arial" pitchFamily="34" charset="0"/>
              <a:cs typeface="Arial" pitchFamily="34" charset="0"/>
            </a:endParaRPr>
          </a:p>
          <a:p>
            <a:pPr lvl="0" eaLnBrk="0" fontAlgn="base" hangingPunct="0">
              <a:spcBef>
                <a:spcPct val="0"/>
              </a:spcBef>
              <a:spcAft>
                <a:spcPct val="0"/>
              </a:spcAft>
            </a:pPr>
            <a:r>
              <a:rPr lang="tr-TR" sz="2400" dirty="0" smtClean="0">
                <a:latin typeface="Calibri" pitchFamily="34" charset="0"/>
                <a:ea typeface="Times New Roman" pitchFamily="18" charset="0"/>
                <a:cs typeface="Times New Roman" pitchFamily="18" charset="0"/>
              </a:rPr>
              <a:t>10.“Hayır” demeyi öğrenin</a:t>
            </a:r>
            <a:endParaRPr lang="tr-TR"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C00000"/>
                </a:solidFill>
                <a:effectLst>
                  <a:outerShdw blurRad="38100" dist="38100" dir="2700000" algn="tl">
                    <a:srgbClr val="000000">
                      <a:alpha val="43137"/>
                    </a:srgbClr>
                  </a:outerShdw>
                </a:effectLst>
              </a:rPr>
              <a:t>3) Hayalin gücüne inandılar</a:t>
            </a:r>
            <a:endParaRPr lang="tr-TR" b="1" dirty="0">
              <a:solidFill>
                <a:srgbClr val="C0000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lstStyle/>
          <a:p>
            <a:pPr>
              <a:buNone/>
            </a:pPr>
            <a:endParaRPr lang="tr-TR" dirty="0" smtClean="0"/>
          </a:p>
          <a:p>
            <a:pPr>
              <a:buNone/>
            </a:pPr>
            <a:endParaRPr lang="tr-TR" dirty="0" smtClean="0"/>
          </a:p>
          <a:p>
            <a:pPr algn="ctr">
              <a:buNone/>
            </a:pPr>
            <a:r>
              <a:rPr lang="tr-TR" sz="4400" dirty="0" smtClean="0"/>
              <a:t>Her şey bir hayalle başladı</a:t>
            </a:r>
          </a:p>
          <a:p>
            <a:pPr algn="ctr">
              <a:buNone/>
            </a:pPr>
            <a:r>
              <a:rPr lang="tr-TR" sz="4400" dirty="0" smtClean="0"/>
              <a:t>				(</a:t>
            </a:r>
            <a:r>
              <a:rPr lang="tr-TR" sz="4400" dirty="0" err="1" smtClean="0"/>
              <a:t>valt</a:t>
            </a:r>
            <a:r>
              <a:rPr lang="tr-TR" sz="4400" dirty="0" smtClean="0"/>
              <a:t> </a:t>
            </a:r>
            <a:r>
              <a:rPr lang="tr-TR" sz="4400" dirty="0" err="1" smtClean="0"/>
              <a:t>disney</a:t>
            </a:r>
            <a:r>
              <a:rPr lang="tr-TR" sz="4400" dirty="0" smtClean="0"/>
              <a:t>)</a:t>
            </a:r>
            <a:endParaRPr lang="tr-TR" sz="4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387</Words>
  <Application>Microsoft Office PowerPoint</Application>
  <PresentationFormat>Ekran Gösterisi (4:3)</PresentationFormat>
  <Paragraphs>55</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Ofis Teması</vt:lpstr>
      <vt:lpstr>PowerPoint Sunusu</vt:lpstr>
      <vt:lpstr>PowerPoint Sunusu</vt:lpstr>
      <vt:lpstr>1)…..saydı tipi düşünmediler</vt:lpstr>
      <vt:lpstr>PowerPoint Sunusu</vt:lpstr>
      <vt:lpstr>PowerPoint Sunusu</vt:lpstr>
      <vt:lpstr>2) Zaman kullanımda bilinçli oldular</vt:lpstr>
      <vt:lpstr>PowerPoint Sunusu</vt:lpstr>
      <vt:lpstr>PowerPoint Sunusu</vt:lpstr>
      <vt:lpstr>3) Hayalin gücüne inandılar</vt:lpstr>
      <vt:lpstr>PowerPoint Sunusu</vt:lpstr>
      <vt:lpstr>PowerPoint Sunusu</vt:lpstr>
      <vt:lpstr>4) Şimdi tam zamanı dediler</vt:lpstr>
      <vt:lpstr>PowerPoint Sunusu</vt:lpstr>
      <vt:lpstr>5) Hatalarından ders aldılar</vt:lpstr>
      <vt:lpstr>PowerPoint Sunusu</vt:lpstr>
      <vt:lpstr>PowerPoint Sunusu</vt:lpstr>
      <vt:lpstr>6) Doğru arkadaşlarla zaman geçirdiler</vt:lpstr>
      <vt:lpstr>PowerPoint Sunusu</vt:lpstr>
      <vt:lpstr>7) Doğru hedeflerin peşinden koştular</vt:lpstr>
      <vt:lpstr>PowerPoint Sunusu</vt:lpstr>
      <vt:lpstr>8) Meşgul değil üretken oldular</vt:lpstr>
      <vt:lpstr>PowerPoint Sunusu</vt:lpstr>
      <vt:lpstr>9) Başarabileceklerine inandılar</vt:lpstr>
      <vt:lpstr>“Hayallerini nasıl gerçekleştireceğini bilen bir insanın ulaşamayacağı hedef olmadığına inanıyorum. Hayalleri gerçek kılmanın dört kuralı vardır: merak, özgüven, cesaret ve tutarlılık. Bence bunların en önemlisi özgüven. Bir şeye inanacaksanız, ona yüzde 100 sonuna kadar, sorgulamadan inanın.” WALT DİSNEY</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toshiba</cp:lastModifiedBy>
  <cp:revision>43</cp:revision>
  <dcterms:created xsi:type="dcterms:W3CDTF">2014-11-04T18:27:22Z</dcterms:created>
  <dcterms:modified xsi:type="dcterms:W3CDTF">2015-10-19T19:51:46Z</dcterms:modified>
</cp:coreProperties>
</file>